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9" r:id="rId4"/>
    <p:sldId id="258"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99" r:id="rId31"/>
    <p:sldId id="300" r:id="rId32"/>
    <p:sldId id="301" r:id="rId33"/>
    <p:sldId id="302" r:id="rId34"/>
    <p:sldId id="303" r:id="rId35"/>
    <p:sldId id="286" r:id="rId36"/>
    <p:sldId id="287" r:id="rId37"/>
    <p:sldId id="289" r:id="rId38"/>
    <p:sldId id="288" r:id="rId39"/>
    <p:sldId id="290" r:id="rId40"/>
    <p:sldId id="291" r:id="rId41"/>
    <p:sldId id="292" r:id="rId42"/>
    <p:sldId id="293" r:id="rId43"/>
    <p:sldId id="294" r:id="rId44"/>
    <p:sldId id="295" r:id="rId45"/>
    <p:sldId id="296" r:id="rId46"/>
    <p:sldId id="297" r:id="rId47"/>
    <p:sldId id="298"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73" d="100"/>
          <a:sy n="73"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l-PL"/>
              <a:t>Kliknij, aby edytować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532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Date Placeholder 2"/>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748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1522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76276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l-PL"/>
              <a:t>Kliknij, aby edytować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0896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75327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l-PL"/>
              <a:t>Edytuj style wzorca tekstu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5378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4173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34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587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l-PL"/>
              <a:t>Kliknij, aby edytować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900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815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922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3463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237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8057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l-PL"/>
              <a:t>Kliknij, aby edytować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142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3/8/2018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876807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315CD3-2B18-453A-9D04-92F58509B414}"/>
              </a:ext>
            </a:extLst>
          </p:cNvPr>
          <p:cNvSpPr>
            <a:spLocks noGrp="1"/>
          </p:cNvSpPr>
          <p:nvPr>
            <p:ph type="ctrTitle"/>
          </p:nvPr>
        </p:nvSpPr>
        <p:spPr>
          <a:xfrm>
            <a:off x="684211" y="685799"/>
            <a:ext cx="10510657" cy="2971801"/>
          </a:xfrm>
        </p:spPr>
        <p:txBody>
          <a:bodyPr>
            <a:normAutofit fontScale="90000"/>
          </a:bodyPr>
          <a:lstStyle/>
          <a:p>
            <a:pPr algn="ctr"/>
            <a:r>
              <a:rPr lang="pl-PL" sz="6000" dirty="0"/>
              <a:t>KOMISJA  POMIAROWA</a:t>
            </a:r>
            <a:br>
              <a:rPr lang="pl-PL" sz="6000" dirty="0"/>
            </a:br>
            <a:br>
              <a:rPr lang="pl-PL" sz="6000" dirty="0"/>
            </a:br>
            <a:r>
              <a:rPr lang="pl-PL" sz="3100" dirty="0"/>
              <a:t>W PRZEPISACH  REGATOWYCH  ŻEGLARSTWA</a:t>
            </a:r>
            <a:br>
              <a:rPr lang="pl-PL" dirty="0"/>
            </a:br>
            <a:r>
              <a:rPr lang="pl-PL" dirty="0"/>
              <a:t>2017  -  2020</a:t>
            </a:r>
          </a:p>
        </p:txBody>
      </p:sp>
      <p:sp>
        <p:nvSpPr>
          <p:cNvPr id="3" name="Podtytuł 2">
            <a:extLst>
              <a:ext uri="{FF2B5EF4-FFF2-40B4-BE49-F238E27FC236}">
                <a16:creationId xmlns:a16="http://schemas.microsoft.com/office/drawing/2014/main" id="{76CC38FE-8C41-4ED6-8BA3-7B993DC12CE0}"/>
              </a:ext>
            </a:extLst>
          </p:cNvPr>
          <p:cNvSpPr>
            <a:spLocks noGrp="1"/>
          </p:cNvSpPr>
          <p:nvPr>
            <p:ph type="subTitle" idx="1"/>
          </p:nvPr>
        </p:nvSpPr>
        <p:spPr>
          <a:xfrm>
            <a:off x="684212" y="4898570"/>
            <a:ext cx="10510656" cy="1273631"/>
          </a:xfrm>
        </p:spPr>
        <p:txBody>
          <a:bodyPr>
            <a:normAutofit fontScale="70000" lnSpcReduction="20000"/>
          </a:bodyPr>
          <a:lstStyle/>
          <a:p>
            <a:pPr algn="ctr"/>
            <a:r>
              <a:rPr lang="pl-PL" sz="3600" b="1" dirty="0"/>
              <a:t>KONFERENCJA  ZESPOŁU MIERNICZYCH  JACHTÓW KLASOWYCH  PZŻ  2018 R.</a:t>
            </a:r>
          </a:p>
          <a:p>
            <a:pPr algn="ctr"/>
            <a:r>
              <a:rPr lang="pl-PL" sz="3600" b="1" dirty="0"/>
              <a:t>Górki Zachodnie 10 – 11. 03.2018 r.</a:t>
            </a:r>
          </a:p>
        </p:txBody>
      </p:sp>
    </p:spTree>
    <p:extLst>
      <p:ext uri="{BB962C8B-B14F-4D97-AF65-F5344CB8AC3E}">
        <p14:creationId xmlns:p14="http://schemas.microsoft.com/office/powerpoint/2010/main" val="3660186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816977"/>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3600" b="1" dirty="0">
              <a:solidFill>
                <a:schemeClr val="bg1"/>
              </a:solidFill>
            </a:endParaRPr>
          </a:p>
          <a:p>
            <a:r>
              <a:rPr lang="pl-PL" sz="3600" dirty="0"/>
              <a:t>69.2 ( b )</a:t>
            </a:r>
          </a:p>
          <a:p>
            <a:pPr algn="just"/>
            <a:r>
              <a:rPr lang="pl-PL" sz="3600" dirty="0"/>
              <a:t>Gdy zespół protestowy uważa, na podstawie obserwacji własnej lub na podstawie informacji otrzymanej z dowolnego źródła, w tym zeznań otrzymanych w trakcie rozpatrywania, że osoba mogła złamać przepis 69.1 ( a ), musi rozważyć zarządzenie rozpatrywania.</a:t>
            </a:r>
          </a:p>
        </p:txBody>
      </p:sp>
    </p:spTree>
    <p:extLst>
      <p:ext uri="{BB962C8B-B14F-4D97-AF65-F5344CB8AC3E}">
        <p14:creationId xmlns:p14="http://schemas.microsoft.com/office/powerpoint/2010/main" val="3325582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816977"/>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r>
              <a:rPr lang="pl-PL" sz="3600" dirty="0"/>
              <a:t>60.5</a:t>
            </a:r>
          </a:p>
          <a:p>
            <a:pPr algn="just"/>
            <a:r>
              <a:rPr lang="pl-PL" sz="3600" dirty="0"/>
              <a:t>Jednakże, jacht, komisja regatowa, zespół protestowy oraz komisja pomiarowa nie mogą protestować za złamanie przepisów : </a:t>
            </a:r>
          </a:p>
          <a:p>
            <a:pPr algn="just"/>
            <a:r>
              <a:rPr lang="pl-PL" sz="3600" dirty="0"/>
              <a:t>5   -  antydoping </a:t>
            </a:r>
          </a:p>
          <a:p>
            <a:pPr algn="just"/>
            <a:r>
              <a:rPr lang="pl-PL" sz="3600" dirty="0"/>
              <a:t>6   -  zakłady i zapobieganie korupcji</a:t>
            </a:r>
          </a:p>
          <a:p>
            <a:pPr algn="just"/>
            <a:r>
              <a:rPr lang="pl-PL" sz="3600" dirty="0"/>
              <a:t>7   -  kodeks dyscyplinarny</a:t>
            </a:r>
          </a:p>
          <a:p>
            <a:pPr algn="just"/>
            <a:r>
              <a:rPr lang="pl-PL" sz="3600" dirty="0"/>
              <a:t>69 -  naganne zachowanie </a:t>
            </a:r>
          </a:p>
        </p:txBody>
      </p:sp>
    </p:spTree>
    <p:extLst>
      <p:ext uri="{BB962C8B-B14F-4D97-AF65-F5344CB8AC3E}">
        <p14:creationId xmlns:p14="http://schemas.microsoft.com/office/powerpoint/2010/main" val="655455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262979"/>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3600" dirty="0"/>
          </a:p>
          <a:p>
            <a:r>
              <a:rPr lang="pl-PL" sz="3600" dirty="0"/>
              <a:t>61</a:t>
            </a:r>
          </a:p>
          <a:p>
            <a:r>
              <a:rPr lang="pl-PL" sz="3600" dirty="0"/>
              <a:t>WYMAGANIA W STOSUNKU DO PROTESTU</a:t>
            </a:r>
          </a:p>
          <a:p>
            <a:endParaRPr lang="pl-PL" sz="3600" dirty="0"/>
          </a:p>
          <a:p>
            <a:r>
              <a:rPr lang="pl-PL" sz="3600" dirty="0"/>
              <a:t>61.1</a:t>
            </a:r>
          </a:p>
          <a:p>
            <a:r>
              <a:rPr lang="pl-PL" sz="3600" dirty="0"/>
              <a:t>ZAWIADOMIENIE PROTESTOWANEGO</a:t>
            </a:r>
          </a:p>
          <a:p>
            <a:endParaRPr lang="pl-PL" sz="3600" dirty="0"/>
          </a:p>
        </p:txBody>
      </p:sp>
    </p:spTree>
    <p:extLst>
      <p:ext uri="{BB962C8B-B14F-4D97-AF65-F5344CB8AC3E}">
        <p14:creationId xmlns:p14="http://schemas.microsoft.com/office/powerpoint/2010/main" val="1618682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262979"/>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3600" dirty="0"/>
          </a:p>
          <a:p>
            <a:r>
              <a:rPr lang="pl-PL" sz="3600" dirty="0"/>
              <a:t>61.1 ( b )</a:t>
            </a:r>
          </a:p>
          <a:p>
            <a:pPr algn="just"/>
            <a:r>
              <a:rPr lang="pl-PL" sz="3600" dirty="0"/>
              <a:t>Jeżeli komisja regatowa, komisja pomiarowa lub zespół protestowy zamierza protestować jacht za incydent, który zaobserwował na akwenie regatowym, musi on zawiadomić go po wyścigu przed upływem czasu określonego w przepisie 61.3</a:t>
            </a:r>
          </a:p>
        </p:txBody>
      </p:sp>
    </p:spTree>
    <p:extLst>
      <p:ext uri="{BB962C8B-B14F-4D97-AF65-F5344CB8AC3E}">
        <p14:creationId xmlns:p14="http://schemas.microsoft.com/office/powerpoint/2010/main" val="4137095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262979"/>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3600" dirty="0"/>
          </a:p>
          <a:p>
            <a:endParaRPr lang="pl-PL" sz="3600" dirty="0"/>
          </a:p>
          <a:p>
            <a:r>
              <a:rPr lang="pl-PL" sz="3600" dirty="0"/>
              <a:t>61.1 ( b ) cd.</a:t>
            </a:r>
          </a:p>
          <a:p>
            <a:pPr algn="just"/>
            <a:r>
              <a:rPr lang="pl-PL" sz="3600" dirty="0"/>
              <a:t>W innych przypadkach komisja lub zespół musi poinformować jacht o swoim zamiarze protestowania przy pierwszej nadarzającej się okazji.</a:t>
            </a:r>
          </a:p>
        </p:txBody>
      </p:sp>
    </p:spTree>
    <p:extLst>
      <p:ext uri="{BB962C8B-B14F-4D97-AF65-F5344CB8AC3E}">
        <p14:creationId xmlns:p14="http://schemas.microsoft.com/office/powerpoint/2010/main" val="290779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6001643"/>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61.2 ZAWARTOŚĆ  PROTESTU</a:t>
            </a:r>
          </a:p>
          <a:p>
            <a:r>
              <a:rPr lang="pl-PL" sz="3600" dirty="0"/>
              <a:t>Protest musi być złożony na piśmie i musi określać :</a:t>
            </a:r>
          </a:p>
          <a:p>
            <a:r>
              <a:rPr lang="pl-PL" sz="3200" dirty="0"/>
              <a:t>( a ) protestującego i protestowanego;</a:t>
            </a:r>
          </a:p>
          <a:p>
            <a:r>
              <a:rPr lang="pl-PL" sz="3200" dirty="0"/>
              <a:t>( b ) incydent</a:t>
            </a:r>
          </a:p>
          <a:p>
            <a:r>
              <a:rPr lang="pl-PL" sz="3200" dirty="0"/>
              <a:t>( c ) gdzie i kiedy incydent nastąpił</a:t>
            </a:r>
          </a:p>
          <a:p>
            <a:r>
              <a:rPr lang="pl-PL" sz="3200" dirty="0"/>
              <a:t>( d ) możliwy przepis, który w opinii protestującego         został złamany</a:t>
            </a:r>
          </a:p>
          <a:p>
            <a:r>
              <a:rPr lang="pl-PL" sz="3200" dirty="0"/>
              <a:t>( e ) nazwisko osoby reprezentującej protestującego</a:t>
            </a:r>
          </a:p>
        </p:txBody>
      </p:sp>
    </p:spTree>
    <p:extLst>
      <p:ext uri="{BB962C8B-B14F-4D97-AF65-F5344CB8AC3E}">
        <p14:creationId xmlns:p14="http://schemas.microsoft.com/office/powerpoint/2010/main" val="128591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693866"/>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61.2 cd.</a:t>
            </a:r>
          </a:p>
          <a:p>
            <a:r>
              <a:rPr lang="pl-PL" sz="3600" dirty="0"/>
              <a:t>Pod warunkiem, że spełnione jest wymaganie ( b ), wymaganie ( a ) może być spełnione w dowolnym czasie przed rozpatrywaniem, a wymagania ( d ) i </a:t>
            </a:r>
          </a:p>
          <a:p>
            <a:r>
              <a:rPr lang="pl-PL" sz="3600" dirty="0"/>
              <a:t>( e ) mogą być wypełnione przed lub w czasie rozpatrywania. Wymaganie ( c ) może być również wypełnione przed lub w czasie rozpatrywania, </a:t>
            </a:r>
            <a:endParaRPr lang="pl-PL" sz="3200" dirty="0"/>
          </a:p>
        </p:txBody>
      </p:sp>
    </p:spTree>
    <p:extLst>
      <p:ext uri="{BB962C8B-B14F-4D97-AF65-F5344CB8AC3E}">
        <p14:creationId xmlns:p14="http://schemas.microsoft.com/office/powerpoint/2010/main" val="410888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139869"/>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61.2 cd.</a:t>
            </a:r>
          </a:p>
          <a:p>
            <a:r>
              <a:rPr lang="pl-PL" sz="3600" dirty="0"/>
              <a:t>pod warunkiem, że protestowany otrzymał odpowiednią ilość czasu na przygotowanie się do rozpatrywania.</a:t>
            </a:r>
          </a:p>
          <a:p>
            <a:r>
              <a:rPr lang="pl-PL" sz="3600" dirty="0"/>
              <a:t>61.3 </a:t>
            </a:r>
          </a:p>
          <a:p>
            <a:r>
              <a:rPr lang="pl-PL" sz="3600" dirty="0"/>
              <a:t>CZAS PROTESTOWY</a:t>
            </a:r>
            <a:endParaRPr lang="pl-PL" sz="3200" dirty="0"/>
          </a:p>
        </p:txBody>
      </p:sp>
    </p:spTree>
    <p:extLst>
      <p:ext uri="{BB962C8B-B14F-4D97-AF65-F5344CB8AC3E}">
        <p14:creationId xmlns:p14="http://schemas.microsoft.com/office/powerpoint/2010/main" val="1034242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6247864"/>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64.3</a:t>
            </a:r>
          </a:p>
          <a:p>
            <a:r>
              <a:rPr lang="pl-PL" sz="3600" dirty="0"/>
              <a:t>DECYZJE W SPRAWIE PROTESTÓW DOTYCZĄCYCH PRZEPISÓW KLASOWYCH.</a:t>
            </a:r>
          </a:p>
          <a:p>
            <a:endParaRPr lang="pl-PL" sz="3600" dirty="0"/>
          </a:p>
          <a:p>
            <a:r>
              <a:rPr lang="pl-PL" sz="3600" dirty="0"/>
              <a:t>( a ) Gdy zespół protestowy uzna, że odchylenia przekraczające tolerancje określone w przepisach klasowych zostały spowodowane przez uszkodzenie lub normalne zużycie i nie poprawiają</a:t>
            </a:r>
          </a:p>
        </p:txBody>
      </p:sp>
    </p:spTree>
    <p:extLst>
      <p:ext uri="{BB962C8B-B14F-4D97-AF65-F5344CB8AC3E}">
        <p14:creationId xmlns:p14="http://schemas.microsoft.com/office/powerpoint/2010/main" val="3302252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693866"/>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64.3 cd.</a:t>
            </a:r>
          </a:p>
          <a:p>
            <a:pPr algn="just"/>
            <a:r>
              <a:rPr lang="pl-PL" sz="3600" dirty="0"/>
              <a:t>……osiągnięć jachtu, nie może go ukarać. Jednakże jacht ten nie może być jachtem w wyścigu do czasu skorygowania odchyleń z wyjątkiem, gdy zespół protestowy podejmie decyzję, że nie było ku temu racjonalnej możliwości.</a:t>
            </a:r>
          </a:p>
        </p:txBody>
      </p:sp>
    </p:spTree>
    <p:extLst>
      <p:ext uri="{BB962C8B-B14F-4D97-AF65-F5344CB8AC3E}">
        <p14:creationId xmlns:p14="http://schemas.microsoft.com/office/powerpoint/2010/main" val="11855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5F3DF85-9DF3-4851-BA93-F9708B22A89B}"/>
              </a:ext>
            </a:extLst>
          </p:cNvPr>
          <p:cNvSpPr>
            <a:spLocks noGrp="1"/>
          </p:cNvSpPr>
          <p:nvPr>
            <p:ph idx="4294967295"/>
          </p:nvPr>
        </p:nvSpPr>
        <p:spPr>
          <a:xfrm>
            <a:off x="0" y="312738"/>
            <a:ext cx="10301288" cy="1084262"/>
          </a:xfrm>
        </p:spPr>
        <p:txBody>
          <a:bodyPr>
            <a:normAutofit/>
          </a:bodyPr>
          <a:lstStyle/>
          <a:p>
            <a:pPr marL="0" indent="0">
              <a:buNone/>
            </a:pPr>
            <a:r>
              <a:rPr lang="pl-PL" sz="4000" b="1" dirty="0"/>
              <a:t>TERMINOLOGIA</a:t>
            </a:r>
          </a:p>
        </p:txBody>
      </p:sp>
      <p:sp>
        <p:nvSpPr>
          <p:cNvPr id="4" name="pole tekstowe 3">
            <a:extLst>
              <a:ext uri="{FF2B5EF4-FFF2-40B4-BE49-F238E27FC236}">
                <a16:creationId xmlns:a16="http://schemas.microsoft.com/office/drawing/2014/main" id="{43F20529-277F-49B2-8B0A-6EF5E8BAA850}"/>
              </a:ext>
            </a:extLst>
          </p:cNvPr>
          <p:cNvSpPr txBox="1"/>
          <p:nvPr/>
        </p:nvSpPr>
        <p:spPr>
          <a:xfrm>
            <a:off x="836023" y="1672046"/>
            <a:ext cx="10301651" cy="3970318"/>
          </a:xfrm>
          <a:prstGeom prst="rect">
            <a:avLst/>
          </a:prstGeom>
          <a:noFill/>
        </p:spPr>
        <p:txBody>
          <a:bodyPr wrap="square" rtlCol="0">
            <a:spAutoFit/>
          </a:bodyPr>
          <a:lstStyle/>
          <a:p>
            <a:r>
              <a:rPr lang="pl-PL" sz="3600" dirty="0"/>
              <a:t>KOMISJA   POMIAROWA </a:t>
            </a:r>
          </a:p>
          <a:p>
            <a:endParaRPr lang="pl-PL" sz="3600" dirty="0"/>
          </a:p>
          <a:p>
            <a:pPr algn="just"/>
            <a:r>
              <a:rPr lang="pl-PL" sz="3600" dirty="0"/>
              <a:t>Komisja powołana na podstawie przepisu 89.2 ( c ) oraz dowolna osoba fizyczna lub komisja, wykonujące zadania komisji pomiarowej. </a:t>
            </a:r>
          </a:p>
          <a:p>
            <a:endParaRPr lang="pl-PL" dirty="0"/>
          </a:p>
          <a:p>
            <a:endParaRPr lang="pl-PL" dirty="0"/>
          </a:p>
        </p:txBody>
      </p:sp>
    </p:spTree>
    <p:extLst>
      <p:ext uri="{BB962C8B-B14F-4D97-AF65-F5344CB8AC3E}">
        <p14:creationId xmlns:p14="http://schemas.microsoft.com/office/powerpoint/2010/main" val="3931550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6247864"/>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64.3 cd.</a:t>
            </a:r>
          </a:p>
          <a:p>
            <a:r>
              <a:rPr lang="pl-PL" sz="3600" dirty="0"/>
              <a:t>( b ) Gdy zespół protestowy ma wątpliwości co do znaczenia przepisu klasowego, musi on przedstawić swoje pytania, wraz z odpowiednimi faktami, władzy odpowiedzialnej za wydawanie interpretacji przepisu. Podejmując decyzję zespół musi oprzeć się na odpowiedzi otrzymanej od tej władzy.</a:t>
            </a:r>
          </a:p>
        </p:txBody>
      </p:sp>
    </p:spTree>
    <p:extLst>
      <p:ext uri="{BB962C8B-B14F-4D97-AF65-F5344CB8AC3E}">
        <p14:creationId xmlns:p14="http://schemas.microsoft.com/office/powerpoint/2010/main" val="610430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5693866"/>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64.3 cd.</a:t>
            </a:r>
          </a:p>
          <a:p>
            <a:pPr algn="just"/>
            <a:r>
              <a:rPr lang="pl-PL" sz="3600" dirty="0"/>
              <a:t>( c ) Gdy zespół protestowy zdecyduje, że jacht ukarany na podstawie przepisu klasowego złamał ten sam przepis we wcześniejszych wyścigach tych samych regat, może on nałożyć karę we wszystkich takich wyścigach. Nie jest do tego wymagany kolejny protest.</a:t>
            </a:r>
          </a:p>
        </p:txBody>
      </p:sp>
    </p:spTree>
    <p:extLst>
      <p:ext uri="{BB962C8B-B14F-4D97-AF65-F5344CB8AC3E}">
        <p14:creationId xmlns:p14="http://schemas.microsoft.com/office/powerpoint/2010/main" val="353419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6801862"/>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64.3 cd.</a:t>
            </a:r>
          </a:p>
          <a:p>
            <a:pPr algn="just"/>
            <a:r>
              <a:rPr lang="pl-PL" sz="3600" dirty="0"/>
              <a:t>( d ) Gdy jacht ukarany na podstawie przepisu klasowego oświadczy na piśmie, że zamierza złożyć odwołanie, może on uczestniczyć w następnych wyścigach bez dokonywania zmian w jachcie. Jednakże jeżeli nie odwoła się lub gdy wynik odwołania nie będzie dla niego korzystny, musi on być zdyskwalifikowany ze wszystkich …..</a:t>
            </a:r>
          </a:p>
          <a:p>
            <a:endParaRPr lang="pl-PL" sz="3600" dirty="0"/>
          </a:p>
        </p:txBody>
      </p:sp>
    </p:spTree>
    <p:extLst>
      <p:ext uri="{BB962C8B-B14F-4D97-AF65-F5344CB8AC3E}">
        <p14:creationId xmlns:p14="http://schemas.microsoft.com/office/powerpoint/2010/main" val="3717619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693866"/>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64.3 cd.</a:t>
            </a:r>
          </a:p>
          <a:p>
            <a:pPr algn="just"/>
            <a:r>
              <a:rPr lang="pl-PL" sz="3600" dirty="0"/>
              <a:t>….kolejnych wyścigów, w których uczestniczył, bez kolejnego rozpatrywania.</a:t>
            </a:r>
          </a:p>
          <a:p>
            <a:pPr algn="just"/>
            <a:r>
              <a:rPr lang="pl-PL" sz="3600" dirty="0"/>
              <a:t>( e ) Koszty pomiarowe spowodowane przez protest dotyczący przepisu klasowego muszą być opłacone przez stronę przegrywającą, chyba że zespół protestowy postanowi inaczej.</a:t>
            </a:r>
          </a:p>
        </p:txBody>
      </p:sp>
    </p:spTree>
    <p:extLst>
      <p:ext uri="{BB962C8B-B14F-4D97-AF65-F5344CB8AC3E}">
        <p14:creationId xmlns:p14="http://schemas.microsoft.com/office/powerpoint/2010/main" val="3722515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4585871"/>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65.3 </a:t>
            </a:r>
          </a:p>
          <a:p>
            <a:pPr algn="just"/>
            <a:r>
              <a:rPr lang="pl-PL" sz="3600" dirty="0"/>
              <a:t>Gdy zespół protestowy nakłada karę na jacht na podstawie przepisu klasowego, musi przesłać powyższą decyzję do władzy odpowiedniej dla przepisu klasowego.</a:t>
            </a:r>
          </a:p>
        </p:txBody>
      </p:sp>
    </p:spTree>
    <p:extLst>
      <p:ext uri="{BB962C8B-B14F-4D97-AF65-F5344CB8AC3E}">
        <p14:creationId xmlns:p14="http://schemas.microsoft.com/office/powerpoint/2010/main" val="1155643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693866"/>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2800" b="1" dirty="0">
              <a:solidFill>
                <a:schemeClr val="bg1"/>
              </a:solidFill>
            </a:endParaRPr>
          </a:p>
          <a:p>
            <a:r>
              <a:rPr lang="pl-PL" sz="3600" dirty="0"/>
              <a:t>67 </a:t>
            </a:r>
          </a:p>
          <a:p>
            <a:r>
              <a:rPr lang="pl-PL" sz="3600" dirty="0"/>
              <a:t>ODSZKODOWANIA ZA USZKODZENIA</a:t>
            </a:r>
          </a:p>
          <a:p>
            <a:pPr algn="just"/>
            <a:endParaRPr lang="pl-PL" sz="3600" dirty="0"/>
          </a:p>
          <a:p>
            <a:pPr algn="just"/>
            <a:r>
              <a:rPr lang="pl-PL" sz="3600" dirty="0"/>
              <a:t>Sprawy odszkodowań za uszkodzenia wynikające z naruszenia jednego z przepisów muszą być regulowane wg przepisów władzy krajowej, jeśli takie istnieją.</a:t>
            </a:r>
          </a:p>
        </p:txBody>
      </p:sp>
    </p:spTree>
    <p:extLst>
      <p:ext uri="{BB962C8B-B14F-4D97-AF65-F5344CB8AC3E}">
        <p14:creationId xmlns:p14="http://schemas.microsoft.com/office/powerpoint/2010/main" val="2752297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4832092"/>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75 </a:t>
            </a:r>
          </a:p>
          <a:p>
            <a:r>
              <a:rPr lang="pl-PL" sz="3600" dirty="0"/>
              <a:t>ZGŁOSZENIA DO REGAT</a:t>
            </a:r>
          </a:p>
          <a:p>
            <a:pPr algn="just"/>
            <a:endParaRPr lang="pl-PL" sz="3600" dirty="0"/>
          </a:p>
          <a:p>
            <a:pPr algn="just"/>
            <a:r>
              <a:rPr lang="pl-PL" sz="3600" dirty="0"/>
              <a:t>76 </a:t>
            </a:r>
          </a:p>
          <a:p>
            <a:pPr algn="just"/>
            <a:r>
              <a:rPr lang="pl-PL" sz="3600" dirty="0"/>
              <a:t>WYKLUCZENIE JACHTÓW LUB ZAWODNIKÓW</a:t>
            </a:r>
          </a:p>
          <a:p>
            <a:pPr algn="just"/>
            <a:r>
              <a:rPr lang="pl-PL" sz="3600" dirty="0"/>
              <a:t>.</a:t>
            </a:r>
          </a:p>
        </p:txBody>
      </p:sp>
    </p:spTree>
    <p:extLst>
      <p:ext uri="{BB962C8B-B14F-4D97-AF65-F5344CB8AC3E}">
        <p14:creationId xmlns:p14="http://schemas.microsoft.com/office/powerpoint/2010/main" val="4049787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7048083"/>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76.1 </a:t>
            </a:r>
          </a:p>
          <a:p>
            <a:endParaRPr lang="pl-PL" sz="3600" dirty="0"/>
          </a:p>
          <a:p>
            <a:pPr algn="just"/>
            <a:r>
              <a:rPr lang="pl-PL" sz="3600" dirty="0"/>
              <a:t>Organizator lub komisja regatowa mogą odrzucić lub unieważnić zgłoszenie jachtu albo wykluczyć zawodnika, uwzględniając ograniczenia ( 76.3 ) pod warunkiem, że uczynią to przed startem do pierwszego wyścigu i podadzą przyczyny swojej decyzji.  …..</a:t>
            </a:r>
          </a:p>
          <a:p>
            <a:pPr algn="just"/>
            <a:endParaRPr lang="pl-PL" sz="3600" dirty="0"/>
          </a:p>
          <a:p>
            <a:pPr algn="just"/>
            <a:r>
              <a:rPr lang="pl-PL" sz="3600" dirty="0"/>
              <a:t>.</a:t>
            </a:r>
          </a:p>
        </p:txBody>
      </p:sp>
    </p:spTree>
    <p:extLst>
      <p:ext uri="{BB962C8B-B14F-4D97-AF65-F5344CB8AC3E}">
        <p14:creationId xmlns:p14="http://schemas.microsoft.com/office/powerpoint/2010/main" val="1959028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6494085"/>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76.1 cd.</a:t>
            </a:r>
          </a:p>
          <a:p>
            <a:endParaRPr lang="pl-PL" sz="3600" dirty="0"/>
          </a:p>
          <a:p>
            <a:pPr algn="just"/>
            <a:r>
              <a:rPr lang="pl-PL" sz="3600" dirty="0"/>
              <a:t>….. Jacht musi zostać niezwłocznie poinformowany o przyczynie decyzji na piśmie, jeśli o to poprosi. Jacht może prosić o zadośćuczynienie, jeżeli uważa, że odrzucenie lub wykluczenie są niewłaściwe.</a:t>
            </a:r>
          </a:p>
          <a:p>
            <a:pPr algn="just"/>
            <a:endParaRPr lang="pl-PL" sz="3600" dirty="0"/>
          </a:p>
          <a:p>
            <a:pPr algn="just"/>
            <a:r>
              <a:rPr lang="pl-PL" sz="3600" dirty="0"/>
              <a:t>.</a:t>
            </a:r>
          </a:p>
        </p:txBody>
      </p:sp>
    </p:spTree>
    <p:extLst>
      <p:ext uri="{BB962C8B-B14F-4D97-AF65-F5344CB8AC3E}">
        <p14:creationId xmlns:p14="http://schemas.microsoft.com/office/powerpoint/2010/main" val="489992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940088"/>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76.2 </a:t>
            </a:r>
          </a:p>
          <a:p>
            <a:endParaRPr lang="pl-PL" sz="3600" dirty="0"/>
          </a:p>
          <a:p>
            <a:pPr algn="just"/>
            <a:r>
              <a:rPr lang="pl-PL" sz="3600" dirty="0"/>
              <a:t>Organizator lub komisja regatowa nie może odrzucić lub unieważnić zgłoszenia jachtu lub wykluczyć zawodnika z powodu reklam, jeżeli jacht lub zawodnik spełnia wymagania regulacji 20 World </a:t>
            </a:r>
            <a:r>
              <a:rPr lang="pl-PL" sz="3600" dirty="0" err="1"/>
              <a:t>Sailing</a:t>
            </a:r>
            <a:r>
              <a:rPr lang="pl-PL" sz="3600" dirty="0"/>
              <a:t> – Kodeks reklamowania.</a:t>
            </a:r>
          </a:p>
          <a:p>
            <a:pPr algn="just"/>
            <a:r>
              <a:rPr lang="pl-PL" sz="3600" dirty="0"/>
              <a:t>.</a:t>
            </a:r>
          </a:p>
        </p:txBody>
      </p:sp>
    </p:spTree>
    <p:extLst>
      <p:ext uri="{BB962C8B-B14F-4D97-AF65-F5344CB8AC3E}">
        <p14:creationId xmlns:p14="http://schemas.microsoft.com/office/powerpoint/2010/main" val="16087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0998405-9D3C-49F9-8C30-843402195F7C}"/>
              </a:ext>
            </a:extLst>
          </p:cNvPr>
          <p:cNvSpPr txBox="1"/>
          <p:nvPr/>
        </p:nvSpPr>
        <p:spPr>
          <a:xfrm>
            <a:off x="718457" y="627017"/>
            <a:ext cx="10776857" cy="5386090"/>
          </a:xfrm>
          <a:prstGeom prst="rect">
            <a:avLst/>
          </a:prstGeom>
          <a:noFill/>
        </p:spPr>
        <p:txBody>
          <a:bodyPr wrap="square" rtlCol="0">
            <a:spAutoFit/>
          </a:bodyPr>
          <a:lstStyle/>
          <a:p>
            <a:r>
              <a:rPr lang="pl-PL" sz="2800" b="1" dirty="0">
                <a:solidFill>
                  <a:schemeClr val="bg1"/>
                </a:solidFill>
              </a:rPr>
              <a:t>CZĘŚĆ  1</a:t>
            </a:r>
          </a:p>
          <a:p>
            <a:r>
              <a:rPr lang="pl-PL" sz="2800" b="1" dirty="0">
                <a:solidFill>
                  <a:schemeClr val="bg1"/>
                </a:solidFill>
              </a:rPr>
              <a:t>PRZEPISY  KARDYNALNE</a:t>
            </a:r>
          </a:p>
          <a:p>
            <a:endParaRPr lang="pl-PL" sz="3600" b="1" dirty="0">
              <a:solidFill>
                <a:schemeClr val="bg1"/>
              </a:solidFill>
            </a:endParaRPr>
          </a:p>
          <a:p>
            <a:r>
              <a:rPr lang="pl-PL" sz="3600" dirty="0"/>
              <a:t>1.2</a:t>
            </a:r>
          </a:p>
          <a:p>
            <a:r>
              <a:rPr lang="pl-PL" sz="3600" dirty="0"/>
              <a:t>WYPOSAŻENIE RATUNKOWE I OSOBISTE ŚRODKI WYPORNOŚCIOWE</a:t>
            </a:r>
          </a:p>
          <a:p>
            <a:endParaRPr lang="pl-PL" sz="3600" dirty="0"/>
          </a:p>
          <a:p>
            <a:endParaRPr lang="pl-PL" sz="3600" dirty="0"/>
          </a:p>
          <a:p>
            <a:r>
              <a:rPr lang="pl-PL" sz="3600" dirty="0"/>
              <a:t>3</a:t>
            </a:r>
          </a:p>
          <a:p>
            <a:r>
              <a:rPr lang="pl-PL" sz="3600" dirty="0"/>
              <a:t>PRZYJĘCIE PRZEPISÓW</a:t>
            </a:r>
          </a:p>
        </p:txBody>
      </p:sp>
    </p:spTree>
    <p:extLst>
      <p:ext uri="{BB962C8B-B14F-4D97-AF65-F5344CB8AC3E}">
        <p14:creationId xmlns:p14="http://schemas.microsoft.com/office/powerpoint/2010/main" val="4011235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4832092"/>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77. IDENTYFIKACJA NA ŻAGLACH</a:t>
            </a:r>
          </a:p>
          <a:p>
            <a:endParaRPr lang="pl-PL" sz="3600" dirty="0"/>
          </a:p>
          <a:p>
            <a:r>
              <a:rPr lang="pl-PL" sz="3600" dirty="0"/>
              <a:t>Jacht musi spełniać wymagania Dod. G w zakresie znaku klasowego, liter przynależności państwowej oraz numerów na żaglu.</a:t>
            </a:r>
          </a:p>
          <a:p>
            <a:endParaRPr lang="pl-PL" sz="3600" dirty="0"/>
          </a:p>
        </p:txBody>
      </p:sp>
    </p:spTree>
    <p:extLst>
      <p:ext uri="{BB962C8B-B14F-4D97-AF65-F5344CB8AC3E}">
        <p14:creationId xmlns:p14="http://schemas.microsoft.com/office/powerpoint/2010/main" val="1757807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6494085"/>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78. </a:t>
            </a:r>
          </a:p>
          <a:p>
            <a:r>
              <a:rPr lang="pl-PL" sz="3600" dirty="0"/>
              <a:t>ZGODNOŚĆ Z PRZEPISAMI KLASOWYMI ; CERTYFIKATY</a:t>
            </a:r>
          </a:p>
          <a:p>
            <a:r>
              <a:rPr lang="pl-PL" sz="3600" dirty="0"/>
              <a:t>78.1</a:t>
            </a:r>
          </a:p>
          <a:p>
            <a:r>
              <a:rPr lang="pl-PL" sz="3600" dirty="0"/>
              <a:t>Gdy jacht jest w wyścigu, jego właściciel i jakakolwiek osoba odpowiedzialna za jacht muszą zapewnić, iż jacht ten spełnia wymogi przepisów klasowych oraz, że jego certyfikat…</a:t>
            </a:r>
          </a:p>
          <a:p>
            <a:endParaRPr lang="pl-PL" sz="3600" dirty="0"/>
          </a:p>
        </p:txBody>
      </p:sp>
    </p:spTree>
    <p:extLst>
      <p:ext uri="{BB962C8B-B14F-4D97-AF65-F5344CB8AC3E}">
        <p14:creationId xmlns:p14="http://schemas.microsoft.com/office/powerpoint/2010/main" val="1516406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4832092"/>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78.1</a:t>
            </a:r>
          </a:p>
          <a:p>
            <a:r>
              <a:rPr lang="pl-PL" sz="3600" dirty="0"/>
              <a:t>….wartości pomiarowej lub przelicznikowej, jeśli taki występuje, pozostaje ważny. Ponadto, jacht musi również spełniać wymogi w czasie wyszczególnionym w przepisach klasowych, zawiadomieniu o regatach lub instrukcji  żeglugi.</a:t>
            </a:r>
          </a:p>
        </p:txBody>
      </p:sp>
    </p:spTree>
    <p:extLst>
      <p:ext uri="{BB962C8B-B14F-4D97-AF65-F5344CB8AC3E}">
        <p14:creationId xmlns:p14="http://schemas.microsoft.com/office/powerpoint/2010/main" val="2771511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386090"/>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78.2</a:t>
            </a:r>
          </a:p>
          <a:p>
            <a:r>
              <a:rPr lang="pl-PL" sz="3600" dirty="0"/>
              <a:t>Gdy przepis wymaga, aby jacht okazał ważny certyfikat lub, aby jego istnienie zostało potwierdzone zanim weźmie on udział w wyścigu, a nie jest to możliwe do zrobienia, jacht może wziąć udział w wyścigu pod warunkiem, że osoba odpowiedzialna za jacht złoży KR …..</a:t>
            </a:r>
          </a:p>
        </p:txBody>
      </p:sp>
    </p:spTree>
    <p:extLst>
      <p:ext uri="{BB962C8B-B14F-4D97-AF65-F5344CB8AC3E}">
        <p14:creationId xmlns:p14="http://schemas.microsoft.com/office/powerpoint/2010/main" val="3463027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386090"/>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78.2</a:t>
            </a:r>
          </a:p>
          <a:p>
            <a:r>
              <a:rPr lang="pl-PL" sz="3600" dirty="0"/>
              <a:t>…. Pisemne oświadczenie potwierdzające, iż ważny certyfikat istnieje. Jacht musi okazać certyfikat lub umożliwić KR jego weryfikację. Karą za złamanie tego przepisu jest dyskwalifikacja bez rozpatrywania ze wszystkich wyścigów danych regat.</a:t>
            </a:r>
          </a:p>
        </p:txBody>
      </p:sp>
    </p:spTree>
    <p:extLst>
      <p:ext uri="{BB962C8B-B14F-4D97-AF65-F5344CB8AC3E}">
        <p14:creationId xmlns:p14="http://schemas.microsoft.com/office/powerpoint/2010/main" val="38638996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4832092"/>
          </a:xfrm>
          <a:prstGeom prst="rect">
            <a:avLst/>
          </a:prstGeom>
          <a:noFill/>
        </p:spPr>
        <p:txBody>
          <a:bodyPr wrap="square" rtlCol="0">
            <a:spAutoFit/>
          </a:bodyPr>
          <a:lstStyle/>
          <a:p>
            <a:r>
              <a:rPr lang="pl-PL" sz="2800" b="1" dirty="0">
                <a:solidFill>
                  <a:schemeClr val="bg1"/>
                </a:solidFill>
              </a:rPr>
              <a:t>CZĘŚĆ  6 </a:t>
            </a:r>
          </a:p>
          <a:p>
            <a:r>
              <a:rPr lang="pl-PL" sz="2800" b="1" dirty="0">
                <a:solidFill>
                  <a:schemeClr val="bg1"/>
                </a:solidFill>
              </a:rPr>
              <a:t>ZGŁOSZENIA ORAZ WARUNKI DOPUSZCZENIA DO REGAT</a:t>
            </a:r>
          </a:p>
          <a:p>
            <a:endParaRPr lang="pl-PL" sz="3600" dirty="0"/>
          </a:p>
          <a:p>
            <a:r>
              <a:rPr lang="pl-PL" sz="3600" dirty="0"/>
              <a:t>80</a:t>
            </a:r>
          </a:p>
          <a:p>
            <a:r>
              <a:rPr lang="pl-PL" sz="3600" dirty="0"/>
              <a:t>REKLAMA</a:t>
            </a:r>
          </a:p>
          <a:p>
            <a:r>
              <a:rPr lang="pl-PL" sz="3600" dirty="0"/>
              <a:t>Jacht i jego załoga muszą spełniać wymagania regulacji 20 World </a:t>
            </a:r>
            <a:r>
              <a:rPr lang="pl-PL" sz="3600" dirty="0" err="1"/>
              <a:t>Sailing</a:t>
            </a:r>
            <a:r>
              <a:rPr lang="pl-PL" sz="3600" dirty="0"/>
              <a:t> – Kodeks reklamowania </a:t>
            </a:r>
          </a:p>
          <a:p>
            <a:endParaRPr lang="pl-PL" sz="3600" dirty="0"/>
          </a:p>
          <a:p>
            <a:pPr algn="just"/>
            <a:r>
              <a:rPr lang="pl-PL" sz="3600" dirty="0"/>
              <a:t>.</a:t>
            </a:r>
          </a:p>
        </p:txBody>
      </p:sp>
    </p:spTree>
    <p:extLst>
      <p:ext uri="{BB962C8B-B14F-4D97-AF65-F5344CB8AC3E}">
        <p14:creationId xmlns:p14="http://schemas.microsoft.com/office/powerpoint/2010/main" val="22762826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940088"/>
          </a:xfrm>
          <a:prstGeom prst="rect">
            <a:avLst/>
          </a:prstGeom>
          <a:noFill/>
        </p:spPr>
        <p:txBody>
          <a:bodyPr wrap="square" rtlCol="0">
            <a:spAutoFit/>
          </a:bodyPr>
          <a:lstStyle/>
          <a:p>
            <a:r>
              <a:rPr lang="pl-PL" sz="2800" b="1" dirty="0">
                <a:solidFill>
                  <a:schemeClr val="bg1"/>
                </a:solidFill>
              </a:rPr>
              <a:t>CZĘŚĆ  7 </a:t>
            </a:r>
          </a:p>
          <a:p>
            <a:r>
              <a:rPr lang="pl-PL" sz="2800" b="1" dirty="0">
                <a:solidFill>
                  <a:schemeClr val="bg1"/>
                </a:solidFill>
              </a:rPr>
              <a:t>ORGANIZACJA REGAT</a:t>
            </a:r>
          </a:p>
          <a:p>
            <a:endParaRPr lang="pl-PL" sz="3600" dirty="0"/>
          </a:p>
          <a:p>
            <a:r>
              <a:rPr lang="pl-PL" sz="3600" dirty="0"/>
              <a:t>84</a:t>
            </a:r>
          </a:p>
          <a:p>
            <a:r>
              <a:rPr lang="pl-PL" sz="3600" dirty="0"/>
              <a:t>PRZEPISY OBOWIĄZUJĄCE</a:t>
            </a:r>
          </a:p>
          <a:p>
            <a:endParaRPr lang="pl-PL" sz="3600" dirty="0"/>
          </a:p>
          <a:p>
            <a:pPr algn="just"/>
            <a:r>
              <a:rPr lang="pl-PL" sz="3600" dirty="0"/>
              <a:t>Organizator, komisja regatowa, komisja pomiarowa, zespół protestowy i inni sędziowie podlegają przepisom przy prowadzeniu i sędziowaniu regat.</a:t>
            </a:r>
          </a:p>
          <a:p>
            <a:pPr algn="just"/>
            <a:r>
              <a:rPr lang="pl-PL" sz="3600" dirty="0"/>
              <a:t>.</a:t>
            </a:r>
          </a:p>
        </p:txBody>
      </p:sp>
    </p:spTree>
    <p:extLst>
      <p:ext uri="{BB962C8B-B14F-4D97-AF65-F5344CB8AC3E}">
        <p14:creationId xmlns:p14="http://schemas.microsoft.com/office/powerpoint/2010/main" val="25783880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7048083"/>
          </a:xfrm>
          <a:prstGeom prst="rect">
            <a:avLst/>
          </a:prstGeom>
          <a:noFill/>
        </p:spPr>
        <p:txBody>
          <a:bodyPr wrap="square" rtlCol="0">
            <a:spAutoFit/>
          </a:bodyPr>
          <a:lstStyle/>
          <a:p>
            <a:r>
              <a:rPr lang="pl-PL" sz="2800" b="1" dirty="0">
                <a:solidFill>
                  <a:schemeClr val="bg1"/>
                </a:solidFill>
              </a:rPr>
              <a:t>CZĘŚĆ  7 </a:t>
            </a:r>
          </a:p>
          <a:p>
            <a:r>
              <a:rPr lang="pl-PL" sz="2800" b="1" dirty="0">
                <a:solidFill>
                  <a:schemeClr val="bg1"/>
                </a:solidFill>
              </a:rPr>
              <a:t>ORGANIZACJA REGAT</a:t>
            </a:r>
          </a:p>
          <a:p>
            <a:endParaRPr lang="pl-PL" sz="3600" dirty="0"/>
          </a:p>
          <a:p>
            <a:r>
              <a:rPr lang="pl-PL" sz="3600" dirty="0"/>
              <a:t>86</a:t>
            </a:r>
          </a:p>
          <a:p>
            <a:r>
              <a:rPr lang="pl-PL" sz="3600" dirty="0"/>
              <a:t>ZMIANY PRZEPISÓW REGATOWYCH</a:t>
            </a:r>
          </a:p>
          <a:p>
            <a:r>
              <a:rPr lang="pl-PL" sz="3600" dirty="0"/>
              <a:t>86.1</a:t>
            </a:r>
          </a:p>
          <a:p>
            <a:r>
              <a:rPr lang="pl-PL" sz="3600" dirty="0"/>
              <a:t>Przepis regatowy nie może zostać zmieniony, chyba że jest to dozwolone w samym przepisie lub w sposób następujący :</a:t>
            </a:r>
          </a:p>
          <a:p>
            <a:r>
              <a:rPr lang="pl-PL" sz="3600" dirty="0"/>
              <a:t>( c ) Przepisy klasowe mogą zmienić jedynie przepisy 42, 49, 50, 51, 52, 53, 54.</a:t>
            </a:r>
          </a:p>
          <a:p>
            <a:pPr algn="just"/>
            <a:endParaRPr lang="pl-PL" sz="3600" dirty="0"/>
          </a:p>
          <a:p>
            <a:pPr algn="just"/>
            <a:r>
              <a:rPr lang="pl-PL" sz="3600" dirty="0"/>
              <a:t>.</a:t>
            </a:r>
          </a:p>
        </p:txBody>
      </p:sp>
    </p:spTree>
    <p:extLst>
      <p:ext uri="{BB962C8B-B14F-4D97-AF65-F5344CB8AC3E}">
        <p14:creationId xmlns:p14="http://schemas.microsoft.com/office/powerpoint/2010/main" val="184513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940088"/>
          </a:xfrm>
          <a:prstGeom prst="rect">
            <a:avLst/>
          </a:prstGeom>
          <a:noFill/>
        </p:spPr>
        <p:txBody>
          <a:bodyPr wrap="square" rtlCol="0">
            <a:spAutoFit/>
          </a:bodyPr>
          <a:lstStyle/>
          <a:p>
            <a:r>
              <a:rPr lang="pl-PL" sz="2800" b="1" dirty="0">
                <a:solidFill>
                  <a:schemeClr val="bg1"/>
                </a:solidFill>
              </a:rPr>
              <a:t>CZĘŚĆ  7 </a:t>
            </a:r>
          </a:p>
          <a:p>
            <a:r>
              <a:rPr lang="pl-PL" sz="2800" b="1" dirty="0">
                <a:solidFill>
                  <a:schemeClr val="bg1"/>
                </a:solidFill>
              </a:rPr>
              <a:t>ORGANIZACJA REGAT</a:t>
            </a:r>
          </a:p>
          <a:p>
            <a:endParaRPr lang="pl-PL" sz="3600" dirty="0"/>
          </a:p>
          <a:p>
            <a:r>
              <a:rPr lang="pl-PL" sz="3600" dirty="0"/>
              <a:t>87</a:t>
            </a:r>
          </a:p>
          <a:p>
            <a:r>
              <a:rPr lang="pl-PL" sz="3600" dirty="0"/>
              <a:t>ZMIANY W PRZEPISACH KLASOWYCH</a:t>
            </a:r>
          </a:p>
          <a:p>
            <a:endParaRPr lang="pl-PL" sz="3600" dirty="0"/>
          </a:p>
          <a:p>
            <a:pPr algn="just"/>
            <a:r>
              <a:rPr lang="pl-PL" sz="3600" dirty="0"/>
              <a:t>Zawiadomienie o regatach lub instrukcja żeglugi mogą zmienić przepis klasowy tylko wtedy, gdy przepisy klasowe pozwalają na taką zmianę lub gdy pisemna zgoda związku klasy na zmianę jest umieszczona na oficjalnej tablicy ogłoszeń.</a:t>
            </a:r>
          </a:p>
        </p:txBody>
      </p:sp>
    </p:spTree>
    <p:extLst>
      <p:ext uri="{BB962C8B-B14F-4D97-AF65-F5344CB8AC3E}">
        <p14:creationId xmlns:p14="http://schemas.microsoft.com/office/powerpoint/2010/main" val="99973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940088"/>
          </a:xfrm>
          <a:prstGeom prst="rect">
            <a:avLst/>
          </a:prstGeom>
          <a:noFill/>
        </p:spPr>
        <p:txBody>
          <a:bodyPr wrap="square" rtlCol="0">
            <a:spAutoFit/>
          </a:bodyPr>
          <a:lstStyle/>
          <a:p>
            <a:r>
              <a:rPr lang="pl-PL" sz="2800" b="1" dirty="0">
                <a:solidFill>
                  <a:schemeClr val="bg1"/>
                </a:solidFill>
              </a:rPr>
              <a:t>CZĘŚĆ  7 </a:t>
            </a:r>
          </a:p>
          <a:p>
            <a:r>
              <a:rPr lang="pl-PL" sz="2800" b="1" dirty="0">
                <a:solidFill>
                  <a:schemeClr val="bg1"/>
                </a:solidFill>
              </a:rPr>
              <a:t>ORGANIZACJA REGAT</a:t>
            </a:r>
          </a:p>
          <a:p>
            <a:endParaRPr lang="pl-PL" sz="3600" dirty="0"/>
          </a:p>
          <a:p>
            <a:r>
              <a:rPr lang="pl-PL" sz="3600" dirty="0"/>
              <a:t>89.2</a:t>
            </a:r>
          </a:p>
          <a:p>
            <a:pPr algn="just"/>
            <a:r>
              <a:rPr lang="pl-PL" sz="3600" dirty="0"/>
              <a:t>( c ) Organizator musi powołać komisję regatową oraz gdy jest to wymagane, mianować zespół protestowy, komisję pomiarową oraz arbitrów. Jednakże komisja regatowa, międzynarodowe jury, komisja pomiarowa oraz arbitrzy mogą być mianowani przez WS, zgodnie z jego regulacjami.</a:t>
            </a:r>
          </a:p>
        </p:txBody>
      </p:sp>
    </p:spTree>
    <p:extLst>
      <p:ext uri="{BB962C8B-B14F-4D97-AF65-F5344CB8AC3E}">
        <p14:creationId xmlns:p14="http://schemas.microsoft.com/office/powerpoint/2010/main" val="407072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364686" cy="4832092"/>
          </a:xfrm>
          <a:prstGeom prst="rect">
            <a:avLst/>
          </a:prstGeom>
          <a:noFill/>
        </p:spPr>
        <p:txBody>
          <a:bodyPr wrap="square" rtlCol="0">
            <a:spAutoFit/>
          </a:bodyPr>
          <a:lstStyle/>
          <a:p>
            <a:r>
              <a:rPr lang="pl-PL" sz="2800" b="1" dirty="0">
                <a:solidFill>
                  <a:schemeClr val="bg1"/>
                </a:solidFill>
              </a:rPr>
              <a:t>CZĘŚĆ  4 </a:t>
            </a:r>
          </a:p>
          <a:p>
            <a:r>
              <a:rPr lang="pl-PL" sz="2800" b="1" dirty="0">
                <a:solidFill>
                  <a:schemeClr val="bg1"/>
                </a:solidFill>
              </a:rPr>
              <a:t>INNE  WYMAGANIA OBOWIĄZUJĄCE W WYŚCIGU</a:t>
            </a:r>
          </a:p>
          <a:p>
            <a:endParaRPr lang="pl-PL" sz="3600" dirty="0"/>
          </a:p>
          <a:p>
            <a:r>
              <a:rPr lang="pl-PL" sz="3600" dirty="0"/>
              <a:t>40 </a:t>
            </a:r>
          </a:p>
          <a:p>
            <a:r>
              <a:rPr lang="pl-PL" sz="3600" dirty="0"/>
              <a:t>OSOBISTE  ŚRODKI  WYPORNOŚCIOWE  (  Y  )</a:t>
            </a:r>
          </a:p>
          <a:p>
            <a:endParaRPr lang="pl-PL" sz="3600" dirty="0"/>
          </a:p>
          <a:p>
            <a:r>
              <a:rPr lang="pl-PL" sz="3600" dirty="0"/>
              <a:t>45</a:t>
            </a:r>
          </a:p>
          <a:p>
            <a:r>
              <a:rPr lang="pl-PL" sz="3600" dirty="0"/>
              <a:t>WYCIĄGANIE JACHTU Z WODY; CUMOWANIE; KOTWICZENIE – ( po sygnale przygotowania )  </a:t>
            </a:r>
          </a:p>
        </p:txBody>
      </p:sp>
    </p:spTree>
    <p:extLst>
      <p:ext uri="{BB962C8B-B14F-4D97-AF65-F5344CB8AC3E}">
        <p14:creationId xmlns:p14="http://schemas.microsoft.com/office/powerpoint/2010/main" val="199797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386090"/>
          </a:xfrm>
          <a:prstGeom prst="rect">
            <a:avLst/>
          </a:prstGeom>
          <a:noFill/>
        </p:spPr>
        <p:txBody>
          <a:bodyPr wrap="square" rtlCol="0">
            <a:spAutoFit/>
          </a:bodyPr>
          <a:lstStyle/>
          <a:p>
            <a:r>
              <a:rPr lang="pl-PL" sz="2800" b="1" dirty="0">
                <a:solidFill>
                  <a:schemeClr val="bg1"/>
                </a:solidFill>
              </a:rPr>
              <a:t>CZĘŚĆ  7 </a:t>
            </a:r>
          </a:p>
          <a:p>
            <a:r>
              <a:rPr lang="pl-PL" sz="2800" b="1" dirty="0">
                <a:solidFill>
                  <a:schemeClr val="bg1"/>
                </a:solidFill>
              </a:rPr>
              <a:t>ORGANIZACJA REGAT</a:t>
            </a:r>
          </a:p>
          <a:p>
            <a:endParaRPr lang="pl-PL" sz="2800" b="1" dirty="0">
              <a:solidFill>
                <a:schemeClr val="bg1"/>
              </a:solidFill>
            </a:endParaRPr>
          </a:p>
          <a:p>
            <a:r>
              <a:rPr lang="pl-PL" sz="3200" dirty="0"/>
              <a:t>92  </a:t>
            </a:r>
          </a:p>
          <a:p>
            <a:r>
              <a:rPr lang="pl-PL" sz="3200" dirty="0"/>
              <a:t>KOMISJA POMIAROWA</a:t>
            </a:r>
          </a:p>
          <a:p>
            <a:endParaRPr lang="pl-PL" sz="3200" dirty="0"/>
          </a:p>
          <a:p>
            <a:r>
              <a:rPr lang="pl-PL" sz="3200" dirty="0"/>
              <a:t>92.1</a:t>
            </a:r>
          </a:p>
          <a:p>
            <a:r>
              <a:rPr lang="pl-PL" sz="3200" dirty="0"/>
              <a:t>Komisją pomiarową jest komisja, licząca co najmniej jednego członka , wyznaczonego przez organizatora, komisję regatową lub zgodnie z regulacją WS.</a:t>
            </a:r>
          </a:p>
          <a:p>
            <a:endParaRPr lang="pl-PL" sz="3600" dirty="0"/>
          </a:p>
        </p:txBody>
      </p:sp>
    </p:spTree>
    <p:extLst>
      <p:ext uri="{BB962C8B-B14F-4D97-AF65-F5344CB8AC3E}">
        <p14:creationId xmlns:p14="http://schemas.microsoft.com/office/powerpoint/2010/main" val="41113874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4031873"/>
          </a:xfrm>
          <a:prstGeom prst="rect">
            <a:avLst/>
          </a:prstGeom>
          <a:noFill/>
        </p:spPr>
        <p:txBody>
          <a:bodyPr wrap="square" rtlCol="0">
            <a:spAutoFit/>
          </a:bodyPr>
          <a:lstStyle/>
          <a:p>
            <a:r>
              <a:rPr lang="pl-PL" sz="2800" b="1" dirty="0">
                <a:solidFill>
                  <a:schemeClr val="bg1"/>
                </a:solidFill>
              </a:rPr>
              <a:t>CZĘŚĆ  7 </a:t>
            </a:r>
          </a:p>
          <a:p>
            <a:r>
              <a:rPr lang="pl-PL" sz="2800" b="1" dirty="0">
                <a:solidFill>
                  <a:schemeClr val="bg1"/>
                </a:solidFill>
              </a:rPr>
              <a:t>ORGANIZACJA REGAT</a:t>
            </a:r>
          </a:p>
          <a:p>
            <a:endParaRPr lang="pl-PL" sz="2800" b="1" dirty="0">
              <a:solidFill>
                <a:schemeClr val="bg1"/>
              </a:solidFill>
            </a:endParaRPr>
          </a:p>
          <a:p>
            <a:r>
              <a:rPr lang="pl-PL" sz="3200" dirty="0"/>
              <a:t>92.2</a:t>
            </a:r>
          </a:p>
          <a:p>
            <a:endParaRPr lang="pl-PL" sz="3200" dirty="0"/>
          </a:p>
          <a:p>
            <a:r>
              <a:rPr lang="pl-PL" sz="3600" dirty="0"/>
              <a:t>Komisja pomiarowa musi prowadzić pomiary oraz inspekcję sprzętu zgodnie z zaleceniami organizatora oraz wg wymagań przepisów.</a:t>
            </a:r>
          </a:p>
        </p:txBody>
      </p:sp>
    </p:spTree>
    <p:extLst>
      <p:ext uri="{BB962C8B-B14F-4D97-AF65-F5344CB8AC3E}">
        <p14:creationId xmlns:p14="http://schemas.microsoft.com/office/powerpoint/2010/main" val="1975786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3354765"/>
          </a:xfrm>
          <a:prstGeom prst="rect">
            <a:avLst/>
          </a:prstGeom>
          <a:noFill/>
        </p:spPr>
        <p:txBody>
          <a:bodyPr wrap="square" rtlCol="0">
            <a:spAutoFit/>
          </a:bodyPr>
          <a:lstStyle/>
          <a:p>
            <a:r>
              <a:rPr lang="pl-PL" sz="2800" b="1" dirty="0">
                <a:solidFill>
                  <a:schemeClr val="bg1"/>
                </a:solidFill>
              </a:rPr>
              <a:t>DODATEK B</a:t>
            </a:r>
          </a:p>
          <a:p>
            <a:r>
              <a:rPr lang="pl-PL" sz="2800" b="1" dirty="0">
                <a:solidFill>
                  <a:schemeClr val="bg1"/>
                </a:solidFill>
              </a:rPr>
              <a:t>PRZEPISY REGAT WINDSURFINGOWYCH</a:t>
            </a:r>
          </a:p>
          <a:p>
            <a:endParaRPr lang="pl-PL" sz="2800" b="1" dirty="0">
              <a:solidFill>
                <a:schemeClr val="bg1"/>
              </a:solidFill>
            </a:endParaRPr>
          </a:p>
          <a:p>
            <a:r>
              <a:rPr lang="pl-PL" sz="3200" dirty="0"/>
              <a:t>B5.64  DECYZJE</a:t>
            </a:r>
          </a:p>
          <a:p>
            <a:endParaRPr lang="pl-PL" sz="3200" dirty="0"/>
          </a:p>
          <a:p>
            <a:r>
              <a:rPr lang="pl-PL" sz="3200" dirty="0"/>
              <a:t>B6.78  ZGODNOŚĆ Z PRZEPISAMI KLASOWYMI ;     CERTYFIKATY</a:t>
            </a:r>
          </a:p>
        </p:txBody>
      </p:sp>
    </p:spTree>
    <p:extLst>
      <p:ext uri="{BB962C8B-B14F-4D97-AF65-F5344CB8AC3E}">
        <p14:creationId xmlns:p14="http://schemas.microsoft.com/office/powerpoint/2010/main" val="11436805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2369880"/>
          </a:xfrm>
          <a:prstGeom prst="rect">
            <a:avLst/>
          </a:prstGeom>
          <a:noFill/>
        </p:spPr>
        <p:txBody>
          <a:bodyPr wrap="square" rtlCol="0">
            <a:spAutoFit/>
          </a:bodyPr>
          <a:lstStyle/>
          <a:p>
            <a:r>
              <a:rPr lang="pl-PL" sz="2800" b="1" dirty="0">
                <a:solidFill>
                  <a:schemeClr val="bg1"/>
                </a:solidFill>
              </a:rPr>
              <a:t>DODATEK F</a:t>
            </a:r>
          </a:p>
          <a:p>
            <a:r>
              <a:rPr lang="pl-PL" sz="2800" b="1" dirty="0">
                <a:solidFill>
                  <a:schemeClr val="bg1"/>
                </a:solidFill>
              </a:rPr>
              <a:t>PRZEPISY REGAT KITEBOARDINGOWYCH</a:t>
            </a:r>
          </a:p>
          <a:p>
            <a:endParaRPr lang="pl-PL" sz="2800" b="1" dirty="0">
              <a:solidFill>
                <a:schemeClr val="bg1"/>
              </a:solidFill>
            </a:endParaRPr>
          </a:p>
          <a:p>
            <a:r>
              <a:rPr lang="pl-PL" sz="3200" dirty="0"/>
              <a:t>F5.64.3 ( a )  oraz 64.3 ( b ) DECYZJE</a:t>
            </a:r>
          </a:p>
          <a:p>
            <a:endParaRPr lang="pl-PL" sz="3200" dirty="0"/>
          </a:p>
        </p:txBody>
      </p:sp>
    </p:spTree>
    <p:extLst>
      <p:ext uri="{BB962C8B-B14F-4D97-AF65-F5344CB8AC3E}">
        <p14:creationId xmlns:p14="http://schemas.microsoft.com/office/powerpoint/2010/main" val="27723721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324535"/>
          </a:xfrm>
          <a:prstGeom prst="rect">
            <a:avLst/>
          </a:prstGeom>
          <a:noFill/>
        </p:spPr>
        <p:txBody>
          <a:bodyPr wrap="square" rtlCol="0">
            <a:spAutoFit/>
          </a:bodyPr>
          <a:lstStyle/>
          <a:p>
            <a:r>
              <a:rPr lang="pl-PL" sz="2800" b="1" dirty="0">
                <a:solidFill>
                  <a:schemeClr val="bg1"/>
                </a:solidFill>
              </a:rPr>
              <a:t>DODATEK G</a:t>
            </a:r>
          </a:p>
          <a:p>
            <a:r>
              <a:rPr lang="pl-PL" sz="2800" b="1" dirty="0">
                <a:solidFill>
                  <a:schemeClr val="bg1"/>
                </a:solidFill>
              </a:rPr>
              <a:t>IDENTYFIKACJA NA ŻAGLACH</a:t>
            </a:r>
          </a:p>
          <a:p>
            <a:endParaRPr lang="pl-PL" sz="2800" b="1" dirty="0">
              <a:solidFill>
                <a:schemeClr val="bg1"/>
              </a:solidFill>
            </a:endParaRPr>
          </a:p>
          <a:p>
            <a:r>
              <a:rPr lang="pl-PL" sz="3200" dirty="0"/>
              <a:t>JACHTY KLAS WORLD SAILING</a:t>
            </a:r>
          </a:p>
          <a:p>
            <a:endParaRPr lang="pl-PL" sz="3200" dirty="0"/>
          </a:p>
          <a:p>
            <a:r>
              <a:rPr lang="pl-PL" sz="3200" dirty="0"/>
              <a:t>G 1.1 IDENTYFIKACJA</a:t>
            </a:r>
          </a:p>
          <a:p>
            <a:r>
              <a:rPr lang="pl-PL" sz="3200" dirty="0"/>
              <a:t>G 1.2 SZCZEGÓŁY TECHNICZNE ZNAKÓW</a:t>
            </a:r>
          </a:p>
          <a:p>
            <a:r>
              <a:rPr lang="pl-PL" sz="3200" dirty="0"/>
              <a:t>G 1.3 UMIEJSCOWIENIE</a:t>
            </a:r>
          </a:p>
          <a:p>
            <a:r>
              <a:rPr lang="pl-PL" sz="3200" dirty="0"/>
              <a:t>G 5  ZMIANY WPROWADZANE PRZEZ PRZEPISY KLASOWE</a:t>
            </a:r>
          </a:p>
          <a:p>
            <a:r>
              <a:rPr lang="pl-PL" sz="3200" dirty="0"/>
              <a:t>(  wcześniej zatwierdzone przez WS ).</a:t>
            </a:r>
          </a:p>
          <a:p>
            <a:endParaRPr lang="pl-PL" sz="3200" dirty="0"/>
          </a:p>
        </p:txBody>
      </p:sp>
    </p:spTree>
    <p:extLst>
      <p:ext uri="{BB962C8B-B14F-4D97-AF65-F5344CB8AC3E}">
        <p14:creationId xmlns:p14="http://schemas.microsoft.com/office/powerpoint/2010/main" val="734702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5447645"/>
          </a:xfrm>
          <a:prstGeom prst="rect">
            <a:avLst/>
          </a:prstGeom>
          <a:noFill/>
        </p:spPr>
        <p:txBody>
          <a:bodyPr wrap="square" rtlCol="0">
            <a:spAutoFit/>
          </a:bodyPr>
          <a:lstStyle/>
          <a:p>
            <a:r>
              <a:rPr lang="pl-PL" sz="2800" b="1" dirty="0">
                <a:solidFill>
                  <a:schemeClr val="bg1"/>
                </a:solidFill>
              </a:rPr>
              <a:t>DODATEK H</a:t>
            </a:r>
          </a:p>
          <a:p>
            <a:r>
              <a:rPr lang="pl-PL" sz="2800" b="1" dirty="0">
                <a:solidFill>
                  <a:schemeClr val="bg1"/>
                </a:solidFill>
              </a:rPr>
              <a:t>WAŻENIE UBIORU I WYPOSAŻENIA  IDENTYFIKACJA </a:t>
            </a:r>
          </a:p>
          <a:p>
            <a:endParaRPr lang="pl-PL" sz="2800" b="1" dirty="0">
              <a:solidFill>
                <a:schemeClr val="bg1"/>
              </a:solidFill>
            </a:endParaRPr>
          </a:p>
          <a:p>
            <a:r>
              <a:rPr lang="pl-PL" sz="2800" dirty="0"/>
              <a:t>H1 , H2, H3, </a:t>
            </a:r>
          </a:p>
          <a:p>
            <a:endParaRPr lang="pl-PL" sz="2800" b="1" dirty="0">
              <a:solidFill>
                <a:schemeClr val="bg1"/>
              </a:solidFill>
            </a:endParaRPr>
          </a:p>
          <a:p>
            <a:r>
              <a:rPr lang="pl-PL" sz="2800" b="1" dirty="0">
                <a:solidFill>
                  <a:schemeClr val="bg1"/>
                </a:solidFill>
              </a:rPr>
              <a:t>DODATEK J</a:t>
            </a:r>
          </a:p>
          <a:p>
            <a:r>
              <a:rPr lang="pl-PL" sz="2800" b="1" dirty="0">
                <a:solidFill>
                  <a:schemeClr val="bg1"/>
                </a:solidFill>
              </a:rPr>
              <a:t>ZAWIADOMIENIE O REGATACH I INSTRUKCJA ŻEGLUGI</a:t>
            </a:r>
          </a:p>
          <a:p>
            <a:endParaRPr lang="pl-PL" sz="2800" b="1" dirty="0"/>
          </a:p>
          <a:p>
            <a:r>
              <a:rPr lang="pl-PL" sz="2800" dirty="0"/>
              <a:t>J1.1 ( 3 )</a:t>
            </a:r>
          </a:p>
          <a:p>
            <a:r>
              <a:rPr lang="pl-PL" sz="3200" dirty="0"/>
              <a:t>J1.2 ( 1 ) ; J1.2 ( 7 ) ; J1.2 ( 9 )</a:t>
            </a:r>
          </a:p>
          <a:p>
            <a:r>
              <a:rPr lang="pl-PL" sz="3200" dirty="0"/>
              <a:t>J2.1 ( 2 ) ; J2.1 ( 9 )</a:t>
            </a:r>
          </a:p>
          <a:p>
            <a:r>
              <a:rPr lang="pl-PL" sz="3200" dirty="0"/>
              <a:t>J2.2 ( 1 ) ; J2.2 ( 7 ) ; J2.2 ( 9 )</a:t>
            </a:r>
          </a:p>
        </p:txBody>
      </p:sp>
    </p:spTree>
    <p:extLst>
      <p:ext uri="{BB962C8B-B14F-4D97-AF65-F5344CB8AC3E}">
        <p14:creationId xmlns:p14="http://schemas.microsoft.com/office/powerpoint/2010/main" val="33798635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4832092"/>
          </a:xfrm>
          <a:prstGeom prst="rect">
            <a:avLst/>
          </a:prstGeom>
          <a:noFill/>
        </p:spPr>
        <p:txBody>
          <a:bodyPr wrap="square" rtlCol="0">
            <a:spAutoFit/>
          </a:bodyPr>
          <a:lstStyle/>
          <a:p>
            <a:r>
              <a:rPr lang="pl-PL" sz="2800" b="1" dirty="0">
                <a:solidFill>
                  <a:schemeClr val="bg1"/>
                </a:solidFill>
              </a:rPr>
              <a:t>DODATEK K</a:t>
            </a:r>
          </a:p>
          <a:p>
            <a:r>
              <a:rPr lang="pl-PL" sz="2800" b="1" dirty="0">
                <a:solidFill>
                  <a:schemeClr val="bg1"/>
                </a:solidFill>
              </a:rPr>
              <a:t>ZALECENIA DOT. ZAWIADOMIENIA O REGATACH </a:t>
            </a:r>
          </a:p>
          <a:p>
            <a:endParaRPr lang="pl-PL" sz="2800" b="1" dirty="0">
              <a:solidFill>
                <a:schemeClr val="bg1"/>
              </a:solidFill>
            </a:endParaRPr>
          </a:p>
          <a:p>
            <a:r>
              <a:rPr lang="pl-PL" sz="2800" dirty="0"/>
              <a:t>8. POMIARY</a:t>
            </a:r>
          </a:p>
          <a:p>
            <a:r>
              <a:rPr lang="pl-PL" sz="2800" dirty="0"/>
              <a:t>8.1 lub  alternatywny 8.1 </a:t>
            </a:r>
          </a:p>
          <a:p>
            <a:endParaRPr lang="pl-PL" sz="2800" b="1" dirty="0">
              <a:solidFill>
                <a:schemeClr val="bg1"/>
              </a:solidFill>
            </a:endParaRPr>
          </a:p>
          <a:p>
            <a:r>
              <a:rPr lang="pl-PL" sz="2800" b="1" dirty="0">
                <a:solidFill>
                  <a:schemeClr val="bg1"/>
                </a:solidFill>
              </a:rPr>
              <a:t>DODATEK L</a:t>
            </a:r>
          </a:p>
          <a:p>
            <a:r>
              <a:rPr lang="pl-PL" sz="2800" b="1" dirty="0">
                <a:solidFill>
                  <a:schemeClr val="bg1"/>
                </a:solidFill>
              </a:rPr>
              <a:t>ZALECENIA DOT. INSTRUKCJI ŻEGLUGI </a:t>
            </a:r>
          </a:p>
          <a:p>
            <a:endParaRPr lang="pl-PL" sz="2800" b="1" dirty="0">
              <a:solidFill>
                <a:schemeClr val="bg1"/>
              </a:solidFill>
            </a:endParaRPr>
          </a:p>
          <a:p>
            <a:r>
              <a:rPr lang="pl-PL" sz="2800" dirty="0"/>
              <a:t>19.2  ; 20 ;  21 ; 22</a:t>
            </a:r>
          </a:p>
          <a:p>
            <a:endParaRPr lang="pl-PL" sz="2800" b="1" dirty="0">
              <a:solidFill>
                <a:schemeClr val="bg1"/>
              </a:solidFill>
            </a:endParaRPr>
          </a:p>
        </p:txBody>
      </p:sp>
    </p:spTree>
    <p:extLst>
      <p:ext uri="{BB962C8B-B14F-4D97-AF65-F5344CB8AC3E}">
        <p14:creationId xmlns:p14="http://schemas.microsoft.com/office/powerpoint/2010/main" val="39125472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496389" y="705395"/>
            <a:ext cx="11103428" cy="3416320"/>
          </a:xfrm>
          <a:prstGeom prst="rect">
            <a:avLst/>
          </a:prstGeom>
          <a:noFill/>
        </p:spPr>
        <p:txBody>
          <a:bodyPr wrap="square" rtlCol="0">
            <a:spAutoFit/>
          </a:bodyPr>
          <a:lstStyle/>
          <a:p>
            <a:pPr algn="ctr"/>
            <a:endParaRPr lang="pl-PL" sz="7200" b="1" dirty="0">
              <a:solidFill>
                <a:schemeClr val="bg1"/>
              </a:solidFill>
            </a:endParaRPr>
          </a:p>
          <a:p>
            <a:pPr algn="ctr"/>
            <a:endParaRPr lang="pl-PL" sz="7200" b="1" dirty="0">
              <a:solidFill>
                <a:schemeClr val="bg1"/>
              </a:solidFill>
            </a:endParaRPr>
          </a:p>
          <a:p>
            <a:pPr algn="ctr"/>
            <a:r>
              <a:rPr lang="pl-PL" sz="7200" b="1" dirty="0">
                <a:solidFill>
                  <a:schemeClr val="bg1"/>
                </a:solidFill>
              </a:rPr>
              <a:t>DZIĘKUJĘ  ZA  UWAGĘ</a:t>
            </a:r>
          </a:p>
        </p:txBody>
      </p:sp>
    </p:spTree>
    <p:extLst>
      <p:ext uri="{BB962C8B-B14F-4D97-AF65-F5344CB8AC3E}">
        <p14:creationId xmlns:p14="http://schemas.microsoft.com/office/powerpoint/2010/main" val="252523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364686" cy="6740307"/>
          </a:xfrm>
          <a:prstGeom prst="rect">
            <a:avLst/>
          </a:prstGeom>
          <a:noFill/>
        </p:spPr>
        <p:txBody>
          <a:bodyPr wrap="square" rtlCol="0">
            <a:spAutoFit/>
          </a:bodyPr>
          <a:lstStyle/>
          <a:p>
            <a:r>
              <a:rPr lang="pl-PL" sz="2800" b="1" dirty="0">
                <a:solidFill>
                  <a:schemeClr val="bg1"/>
                </a:solidFill>
              </a:rPr>
              <a:t>CZĘŚĆ  4 </a:t>
            </a:r>
          </a:p>
          <a:p>
            <a:r>
              <a:rPr lang="pl-PL" sz="2800" b="1" dirty="0">
                <a:solidFill>
                  <a:schemeClr val="bg1"/>
                </a:solidFill>
              </a:rPr>
              <a:t>INNE  WYMAGANIA OBOWIĄZUJĄCE W WYŚCIGU</a:t>
            </a:r>
          </a:p>
          <a:p>
            <a:endParaRPr lang="pl-PL" sz="3600" dirty="0"/>
          </a:p>
          <a:p>
            <a:r>
              <a:rPr lang="pl-PL" sz="3600" dirty="0"/>
              <a:t>47 </a:t>
            </a:r>
          </a:p>
          <a:p>
            <a:r>
              <a:rPr lang="pl-PL" sz="3600" dirty="0"/>
              <a:t>OGRANICZENIA DOTYCZĄCE WYPOSAŻENIA I ZAŁOGI </a:t>
            </a:r>
          </a:p>
          <a:p>
            <a:endParaRPr lang="pl-PL" sz="3600" dirty="0"/>
          </a:p>
          <a:p>
            <a:r>
              <a:rPr lang="pl-PL" sz="3600" dirty="0"/>
              <a:t>47.1</a:t>
            </a:r>
          </a:p>
          <a:p>
            <a:r>
              <a:rPr lang="pl-PL" sz="3600" dirty="0"/>
              <a:t>JACHT MOŻE KORZYSTAĆ JEDYNIE Z WYPOSAŻENIA ZNAJDUJĄCEGO SIĘ NA POKŁADZIE W MOMENCIE JEGO SYGNAŁU PRZYGOTOWANIA</a:t>
            </a:r>
          </a:p>
          <a:p>
            <a:endParaRPr lang="pl-PL" sz="3600" dirty="0"/>
          </a:p>
        </p:txBody>
      </p:sp>
    </p:spTree>
    <p:extLst>
      <p:ext uri="{BB962C8B-B14F-4D97-AF65-F5344CB8AC3E}">
        <p14:creationId xmlns:p14="http://schemas.microsoft.com/office/powerpoint/2010/main" val="228851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364686" cy="5386090"/>
          </a:xfrm>
          <a:prstGeom prst="rect">
            <a:avLst/>
          </a:prstGeom>
          <a:noFill/>
        </p:spPr>
        <p:txBody>
          <a:bodyPr wrap="square" rtlCol="0">
            <a:spAutoFit/>
          </a:bodyPr>
          <a:lstStyle/>
          <a:p>
            <a:r>
              <a:rPr lang="pl-PL" sz="2800" b="1" dirty="0">
                <a:solidFill>
                  <a:schemeClr val="bg1"/>
                </a:solidFill>
              </a:rPr>
              <a:t>CZĘŚĆ  4 </a:t>
            </a:r>
          </a:p>
          <a:p>
            <a:r>
              <a:rPr lang="pl-PL" sz="2800" b="1" dirty="0">
                <a:solidFill>
                  <a:schemeClr val="bg1"/>
                </a:solidFill>
              </a:rPr>
              <a:t>INNE  WYMAGANIA OBOWIĄZUJĄCE W WYŚCIGU</a:t>
            </a:r>
          </a:p>
          <a:p>
            <a:r>
              <a:rPr lang="pl-PL" sz="3600" dirty="0"/>
              <a:t>50    50.1 ; 50.2 ; 50.3 ; 50.4</a:t>
            </a:r>
          </a:p>
          <a:p>
            <a:r>
              <a:rPr lang="pl-PL" sz="3600" dirty="0"/>
              <a:t>STAWIANIE I WYBIERANIE  ŻAGLI</a:t>
            </a:r>
          </a:p>
          <a:p>
            <a:r>
              <a:rPr lang="pl-PL" sz="3600" dirty="0"/>
              <a:t>51</a:t>
            </a:r>
          </a:p>
          <a:p>
            <a:r>
              <a:rPr lang="pl-PL" sz="3600" dirty="0"/>
              <a:t>BALAST  RUCHOMY</a:t>
            </a:r>
          </a:p>
          <a:p>
            <a:r>
              <a:rPr lang="pl-PL" sz="3600" dirty="0"/>
              <a:t>53</a:t>
            </a:r>
          </a:p>
          <a:p>
            <a:r>
              <a:rPr lang="pl-PL" sz="3600" dirty="0"/>
              <a:t>TARCIE POSZYCIA</a:t>
            </a:r>
          </a:p>
          <a:p>
            <a:r>
              <a:rPr lang="pl-PL" sz="3600" dirty="0"/>
              <a:t>54</a:t>
            </a:r>
          </a:p>
          <a:p>
            <a:r>
              <a:rPr lang="pl-PL" sz="3600" dirty="0"/>
              <a:t>SZTAGI I ROGI HALSOWE ŻAGLI PRZEDNICH</a:t>
            </a:r>
          </a:p>
        </p:txBody>
      </p:sp>
    </p:spTree>
    <p:extLst>
      <p:ext uri="{BB962C8B-B14F-4D97-AF65-F5344CB8AC3E}">
        <p14:creationId xmlns:p14="http://schemas.microsoft.com/office/powerpoint/2010/main" val="1186674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364686" cy="5816977"/>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r>
              <a:rPr lang="pl-PL" sz="3600" dirty="0"/>
              <a:t>60.4 </a:t>
            </a:r>
          </a:p>
          <a:p>
            <a:r>
              <a:rPr lang="pl-PL" sz="3600" dirty="0"/>
              <a:t>KOMISJA POMIAROWA </a:t>
            </a:r>
            <a:r>
              <a:rPr lang="pl-PL" sz="3600" dirty="0">
                <a:solidFill>
                  <a:schemeClr val="bg1"/>
                </a:solidFill>
              </a:rPr>
              <a:t>MOŻE</a:t>
            </a:r>
            <a:r>
              <a:rPr lang="pl-PL" sz="3600" dirty="0"/>
              <a:t> :</a:t>
            </a:r>
          </a:p>
          <a:p>
            <a:pPr algn="just"/>
            <a:r>
              <a:rPr lang="pl-PL" sz="3600" dirty="0"/>
              <a:t>( a ) protestować jacht, ale nie w wyniku informacji zawartej w prośbie o zadośćuczynienie lub w nieważnym proteście albo w raporcie osoby z konfliktem interesów innej niż reprezentant tego jachtu. Jednak </a:t>
            </a:r>
            <a:r>
              <a:rPr lang="pl-PL" sz="3600" b="1" dirty="0">
                <a:solidFill>
                  <a:schemeClr val="bg1"/>
                </a:solidFill>
              </a:rPr>
              <a:t>MUSI</a:t>
            </a:r>
            <a:r>
              <a:rPr lang="pl-PL" sz="3600" dirty="0"/>
              <a:t> ona protestować jacht, gdy zdecyduje , że :</a:t>
            </a:r>
          </a:p>
        </p:txBody>
      </p:sp>
    </p:spTree>
    <p:extLst>
      <p:ext uri="{BB962C8B-B14F-4D97-AF65-F5344CB8AC3E}">
        <p14:creationId xmlns:p14="http://schemas.microsoft.com/office/powerpoint/2010/main" val="30524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6432530"/>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3600" b="1" dirty="0">
              <a:solidFill>
                <a:schemeClr val="bg1"/>
              </a:solidFill>
            </a:endParaRPr>
          </a:p>
          <a:p>
            <a:r>
              <a:rPr lang="pl-PL" sz="3200" dirty="0">
                <a:solidFill>
                  <a:schemeClr val="bg1"/>
                </a:solidFill>
              </a:rPr>
              <a:t>( 1 ) </a:t>
            </a:r>
            <a:r>
              <a:rPr lang="pl-PL" sz="3200" dirty="0"/>
              <a:t>jacht złamał przepis Części 4, lecz nie przepisy </a:t>
            </a:r>
          </a:p>
          <a:p>
            <a:r>
              <a:rPr lang="pl-PL" sz="3200" dirty="0"/>
              <a:t>41 - pomoc z zewnątrz</a:t>
            </a:r>
          </a:p>
          <a:p>
            <a:r>
              <a:rPr lang="pl-PL" sz="3200" dirty="0"/>
              <a:t>42 -  środki napędowe</a:t>
            </a:r>
          </a:p>
          <a:p>
            <a:r>
              <a:rPr lang="pl-PL" sz="3200" dirty="0"/>
              <a:t>44 - kary w czasie incydentu</a:t>
            </a:r>
          </a:p>
          <a:p>
            <a:r>
              <a:rPr lang="pl-PL" sz="3200" dirty="0"/>
              <a:t>46 – osoba odpowiedzialna;</a:t>
            </a:r>
          </a:p>
          <a:p>
            <a:r>
              <a:rPr lang="pl-PL" sz="3200" dirty="0"/>
              <a:t>Lub </a:t>
            </a:r>
          </a:p>
          <a:p>
            <a:r>
              <a:rPr lang="pl-PL" sz="3200" dirty="0">
                <a:solidFill>
                  <a:schemeClr val="bg1"/>
                </a:solidFill>
              </a:rPr>
              <a:t>( 2 ) </a:t>
            </a:r>
            <a:r>
              <a:rPr lang="pl-PL" sz="3200" dirty="0"/>
              <a:t>jacht lub wyposażenie osobiste nie spełniają wymogów przepisów klasowych.</a:t>
            </a:r>
          </a:p>
          <a:p>
            <a:endParaRPr lang="pl-PL" sz="3600" dirty="0"/>
          </a:p>
        </p:txBody>
      </p:sp>
    </p:spTree>
    <p:extLst>
      <p:ext uri="{BB962C8B-B14F-4D97-AF65-F5344CB8AC3E}">
        <p14:creationId xmlns:p14="http://schemas.microsoft.com/office/powerpoint/2010/main" val="1388850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A8EC6D83-C6FA-4611-9456-3572DEDA0AF6}"/>
              </a:ext>
            </a:extLst>
          </p:cNvPr>
          <p:cNvSpPr txBox="1"/>
          <p:nvPr/>
        </p:nvSpPr>
        <p:spPr>
          <a:xfrm>
            <a:off x="287383" y="496389"/>
            <a:ext cx="11586754" cy="6924973"/>
          </a:xfrm>
          <a:prstGeom prst="rect">
            <a:avLst/>
          </a:prstGeom>
          <a:noFill/>
        </p:spPr>
        <p:txBody>
          <a:bodyPr wrap="square" rtlCol="0">
            <a:spAutoFit/>
          </a:bodyPr>
          <a:lstStyle/>
          <a:p>
            <a:r>
              <a:rPr lang="pl-PL" sz="2800" b="1" dirty="0">
                <a:solidFill>
                  <a:schemeClr val="bg1"/>
                </a:solidFill>
              </a:rPr>
              <a:t>CZĘŚĆ  5 </a:t>
            </a:r>
          </a:p>
          <a:p>
            <a:r>
              <a:rPr lang="pl-PL" sz="2800" b="1" dirty="0">
                <a:solidFill>
                  <a:schemeClr val="bg1"/>
                </a:solidFill>
              </a:rPr>
              <a:t>PROTESTY, ZADOŚĆUCZYNIENIA, ROZPATRYWANIA,</a:t>
            </a:r>
          </a:p>
          <a:p>
            <a:r>
              <a:rPr lang="pl-PL" sz="2800" b="1" dirty="0">
                <a:solidFill>
                  <a:schemeClr val="bg1"/>
                </a:solidFill>
              </a:rPr>
              <a:t>NAGANNE ZACHOWANIE I ODWOŁANIA</a:t>
            </a:r>
          </a:p>
          <a:p>
            <a:endParaRPr lang="pl-PL" sz="3600" b="1" dirty="0">
              <a:solidFill>
                <a:schemeClr val="bg1"/>
              </a:solidFill>
            </a:endParaRPr>
          </a:p>
          <a:p>
            <a:r>
              <a:rPr lang="pl-PL" sz="3600" dirty="0"/>
              <a:t>60.4 ( b ) </a:t>
            </a:r>
          </a:p>
          <a:p>
            <a:r>
              <a:rPr lang="pl-PL" sz="3600" dirty="0"/>
              <a:t>prosić o zadośćuczynienie dla jachtu, lub</a:t>
            </a:r>
          </a:p>
          <a:p>
            <a:endParaRPr lang="pl-PL" sz="3600" dirty="0"/>
          </a:p>
          <a:p>
            <a:endParaRPr lang="pl-PL" sz="3600" dirty="0"/>
          </a:p>
          <a:p>
            <a:r>
              <a:rPr lang="pl-PL" sz="3600" dirty="0"/>
              <a:t>60.4 ( c ) </a:t>
            </a:r>
          </a:p>
          <a:p>
            <a:r>
              <a:rPr lang="pl-PL" sz="3600" dirty="0"/>
              <a:t>zgłosić do zespołu protestowego wniosek o podjęcie działania na podstawie przepisu 69.2 ( b )</a:t>
            </a:r>
          </a:p>
          <a:p>
            <a:endParaRPr lang="pl-PL" sz="3600" dirty="0"/>
          </a:p>
          <a:p>
            <a:endParaRPr lang="pl-PL" sz="3600" dirty="0"/>
          </a:p>
        </p:txBody>
      </p:sp>
    </p:spTree>
    <p:extLst>
      <p:ext uri="{BB962C8B-B14F-4D97-AF65-F5344CB8AC3E}">
        <p14:creationId xmlns:p14="http://schemas.microsoft.com/office/powerpoint/2010/main" val="2970285436"/>
      </p:ext>
    </p:extLst>
  </p:cSld>
  <p:clrMapOvr>
    <a:masterClrMapping/>
  </p:clrMapOvr>
</p:sld>
</file>

<file path=ppt/theme/theme1.xml><?xml version="1.0" encoding="utf-8"?>
<a:theme xmlns:a="http://schemas.openxmlformats.org/drawingml/2006/main" name="Wycinek">
  <a:themeElements>
    <a:clrScheme name="Wycine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Wycine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ycine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452</TotalTime>
  <Words>1887</Words>
  <Application>Microsoft Office PowerPoint</Application>
  <PresentationFormat>Panoramiczny</PresentationFormat>
  <Paragraphs>342</Paragraphs>
  <Slides>47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47</vt:i4>
      </vt:variant>
    </vt:vector>
  </HeadingPairs>
  <TitlesOfParts>
    <vt:vector size="50" baseType="lpstr">
      <vt:lpstr>Century Gothic</vt:lpstr>
      <vt:lpstr>Wingdings 3</vt:lpstr>
      <vt:lpstr>Wycinek</vt:lpstr>
      <vt:lpstr>KOMISJA  POMIAROWA  W PRZEPISACH  REGATOWYCH  ŻEGLARSTWA 2017  -  2020</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KOMISJA  POMIAROWA  W PRZEPISACH  REGATOWYCH  ŻEGLARSTWA 2017  -  2020</dc:title>
  <dc:creator>Jerzy Miśków</dc:creator>
  <cp:lastModifiedBy>Jerzy Miśków</cp:lastModifiedBy>
  <cp:revision>41</cp:revision>
  <dcterms:created xsi:type="dcterms:W3CDTF">2018-02-25T13:47:03Z</dcterms:created>
  <dcterms:modified xsi:type="dcterms:W3CDTF">2018-03-08T09:39:21Z</dcterms:modified>
</cp:coreProperties>
</file>